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64" r:id="rId10"/>
    <p:sldId id="270" r:id="rId11"/>
    <p:sldId id="266" r:id="rId12"/>
    <p:sldId id="267" r:id="rId13"/>
    <p:sldId id="268" r:id="rId14"/>
    <p:sldId id="273" r:id="rId15"/>
  </p:sldIdLst>
  <p:sldSz cx="12192000" cy="6858000"/>
  <p:notesSz cx="6858000" cy="12192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2B1C8B-97EF-647D-CB73-6E1FF9384811}">
  <a:tblStyle styleId="{532B1C8B-97EF-647D-CB73-6E1FF9384811}" styleName="Dark Style 1 - Accent 2">
    <a:wholeTbl>
      <a:tcTxStyle>
        <a:fontRef idx="minor"/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 w="12700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band2V>
      <a:tcStyle>
        <a:tcBdr/>
      </a:tcStyle>
    </a:band2V>
    <a:lastCol>
      <a:tcTxStyle b="on">
        <a:fontRef idx="minor"/>
        <a:schemeClr val="lt1"/>
      </a:tcTxStyle>
      <a:tcStyle>
        <a:tcBdr>
          <a:left>
            <a:ln w="38100">
              <a:solidFill>
                <a:schemeClr val="lt1"/>
              </a:solidFill>
            </a:ln>
          </a:left>
          <a:right>
            <a:ln>
              <a:noFill/>
            </a:ln>
          </a:righ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>
        <a:fontRef idx="minor"/>
        <a:schemeClr val="lt1"/>
      </a:tcTxStyle>
      <a:tcStyle>
        <a:tcBdr>
          <a:right>
            <a:ln w="38100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>
        <a:fontRef idx="minor"/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78" y="2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DA8A4-437F-4E35-AC2D-1DD1E9430ED0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DCB11-62A0-47B7-9564-D770325D4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509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pPr>
              <a:defRPr/>
            </a:pPr>
            <a:fld id="{AF9421FF-12D1-4D75-AE17-C3AA7D4E0A82}" type="datetime1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pPr>
              <a:defRPr/>
            </a:pPr>
            <a:fld id="{08395586-F03A-48D1-94DF-16B239DF4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25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A2D9F9A-E3B1-47AC-B071-C2742192B2D2}" type="datetime1">
              <a:rPr lang="en-US" smtClean="0"/>
              <a:t>10/14/2020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395586-F03A-48D1-94DF-16B239DF4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504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DC1379E-3114-4E4F-AD37-BA9FA49A24DC}" type="datetime1">
              <a:rPr lang="en-US" smtClean="0"/>
              <a:t>10/14/2020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395586-F03A-48D1-94DF-16B239DF4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40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E5DC54-D686-4F98-B7B0-3787D1526D02}" type="datetime1">
              <a:rPr lang="en-US" smtClean="0"/>
              <a:t>10/14/2020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395586-F03A-48D1-94DF-16B239DF4FB5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176101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022F3E1-8B5E-4E48-97AE-013CA9CEA066}" type="datetime1">
              <a:rPr lang="en-US" smtClean="0"/>
              <a:t>10/14/2020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395586-F03A-48D1-94DF-16B239DF4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238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9A43F2-EB1E-4935-B57A-121B6A27E30F}" type="datetime1">
              <a:rPr lang="en-US" smtClean="0"/>
              <a:t>10/14/2020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395586-F03A-48D1-94DF-16B239DF4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323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C77020-35E3-4F69-9F9A-01150570A019}" type="datetime1">
              <a:rPr lang="en-US" smtClean="0"/>
              <a:t>10/14/2020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395586-F03A-48D1-94DF-16B239DF4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45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02AE0F-DDEC-478A-AF5F-38E307040963}" type="datetime1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395586-F03A-48D1-94DF-16B239DF4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2886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AF9B2D9-749A-48F1-9C54-180538607279}" type="datetime1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395586-F03A-48D1-94DF-16B239DF4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3134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056463A-3EE5-4A2D-9531-2FBF4879A640}" type="datetime1">
              <a:rPr lang="en-US" smtClean="0"/>
              <a:t>10/14/2020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1_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691968C-F2F9-425D-AB9D-9F39ED9AF662}" type="datetime1">
              <a:rPr lang="en-US" smtClean="0"/>
              <a:t>10/14/2020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292ACFD-7A90-4DAB-AB63-04AF1AF74016}" type="datetime1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395586-F03A-48D1-94DF-16B239DF4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4721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1_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03B11BBC-8BAB-41B1-BBA2-7A97378C72AC}" type="datetime1">
              <a:rPr lang="en-US" smtClean="0"/>
              <a:t>10/14/2020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1_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C448BC7-953B-491D-AB64-0F2DB7F5FA18}" type="datetime1">
              <a:rPr lang="en-US" smtClean="0"/>
              <a:t>10/14/2020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1_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8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133BC3F-20C4-4ACE-AD05-4D4CFA99BA0E}" type="datetime1">
              <a:rPr lang="en-US" smtClean="0"/>
              <a:t>10/14/2020</a:t>
            </a:fld>
            <a:endParaRPr lang="en-US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1_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AC5F297-A3F8-4794-99E8-1014C40218E7}" type="datetime1">
              <a:rPr lang="en-US" smtClean="0"/>
              <a:t>10/14/2020</a:t>
            </a:fld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1_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7C0A82B-AD06-42EB-9FCD-B2D947370C2E}" type="datetime1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1_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AC2B0EF-2BD5-430F-993D-3187B6A97104}" type="datetime1">
              <a:rPr lang="en-US" smtClean="0"/>
              <a:t>10/14/2020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1_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5" name="Picture Placeholder 2"/>
          <p:cNvSpPr>
            <a:spLocks noGrp="1" noChangeAspect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8540736-6A4D-4D22-AC65-EC8015BFA948}" type="datetime1">
              <a:rPr lang="en-US" smtClean="0"/>
              <a:t>10/14/2020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1_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5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7F6C98D-77FF-4AC2-B34D-FE7FDE671F6D}" type="datetime1">
              <a:rPr lang="en-US" smtClean="0"/>
              <a:t>10/14/2020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5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9CF7840-D779-492D-98F1-63FFE69F5392}" type="datetime1">
              <a:rPr lang="en-US" smtClean="0"/>
              <a:t>10/14/2020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8EEDCFA-8472-469B-9F8F-3F88DAD3484F}" type="datetime1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395586-F03A-48D1-94DF-16B239DF4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052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3E74E4F-C683-4744-94A8-4F174365F7E7}" type="datetime1">
              <a:rPr lang="en-US" smtClean="0"/>
              <a:t>10/14/2020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395586-F03A-48D1-94DF-16B239DF4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59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3A6CC06-C2A3-4836-A3A0-1DAAF0EAC075}" type="datetime1">
              <a:rPr lang="en-US" smtClean="0"/>
              <a:t>10/14/2020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395586-F03A-48D1-94DF-16B239DF4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7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01D54C3-A1B0-4119-90AA-EA981A027FA4}" type="datetime1">
              <a:rPr lang="en-US" smtClean="0"/>
              <a:t>10/14/2020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395586-F03A-48D1-94DF-16B239DF4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33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A8142E2-C5D2-4D03-8704-01190B371F6F}" type="datetime1">
              <a:rPr lang="en-US" smtClean="0"/>
              <a:t>10/14/2020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395586-F03A-48D1-94DF-16B239DF4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498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6A6B451-7F76-4CE0-B0AB-504794C94AF6}" type="datetime1">
              <a:rPr lang="en-US" smtClean="0"/>
              <a:t>10/14/2020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395586-F03A-48D1-94DF-16B239DF4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721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85B29D-0A76-4FA1-AF64-506E825D47A7}" type="datetime1">
              <a:rPr lang="en-US" smtClean="0"/>
              <a:t>10/14/2020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395586-F03A-48D1-94DF-16B239DF4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833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3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1C73683-0DD6-4BBA-81F9-DF06C6903235}" type="datetime1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5331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49" r:id="rId18"/>
    <p:sldLayoutId id="2147483650" r:id="rId19"/>
    <p:sldLayoutId id="2147483651" r:id="rId20"/>
    <p:sldLayoutId id="2147483652" r:id="rId21"/>
    <p:sldLayoutId id="2147483653" r:id="rId22"/>
    <p:sldLayoutId id="2147483654" r:id="rId23"/>
    <p:sldLayoutId id="2147483655" r:id="rId24"/>
    <p:sldLayoutId id="2147483656" r:id="rId25"/>
    <p:sldLayoutId id="2147483657" r:id="rId26"/>
    <p:sldLayoutId id="2147483658" r:id="rId27"/>
    <p:sldLayoutId id="2147483659" r:id="rId2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auto">
          <a:xfrm>
            <a:off x="2239764" y="1124744"/>
            <a:ext cx="8791575" cy="2387600"/>
          </a:xfrm>
        </p:spPr>
        <p:txBody>
          <a:bodyPr/>
          <a:lstStyle/>
          <a:p>
            <a:pPr algn="ctr">
              <a:defRPr/>
            </a:pPr>
            <a:br>
              <a:rPr lang="en-US" dirty="0"/>
            </a:br>
            <a:br>
              <a:rPr lang="en-US" sz="6000" b="0" i="0" u="none" strike="noStrike" cap="none" spc="0" dirty="0">
                <a:solidFill>
                  <a:schemeClr val="tx1"/>
                </a:solidFill>
                <a:latin typeface="Arial"/>
                <a:ea typeface="Arial"/>
                <a:cs typeface="Arial"/>
              </a:rPr>
            </a:br>
            <a:r>
              <a:rPr lang="en-US" dirty="0"/>
              <a:t>Design Review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auto">
          <a:xfrm>
            <a:off x="2063551" y="3645024"/>
            <a:ext cx="9144000" cy="2315621"/>
          </a:xfrm>
        </p:spPr>
        <p:txBody>
          <a:bodyPr>
            <a:normAutofit fontScale="92500" lnSpcReduction="20000"/>
          </a:bodyPr>
          <a:lstStyle/>
          <a:p>
            <a:pPr algn="ctr">
              <a:defRPr/>
            </a:pPr>
            <a:r>
              <a:rPr lang="en-US" sz="2400" b="0" i="0" u="none" strike="noStrike" cap="none" spc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Austin Keener</a:t>
            </a:r>
            <a:endParaRPr sz="2400" dirty="0"/>
          </a:p>
          <a:p>
            <a:pPr algn="ctr">
              <a:defRPr/>
            </a:pPr>
            <a:r>
              <a:rPr lang="en-US" sz="2400" b="0" i="0" u="none" strike="noStrike" cap="none" spc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Joseph Spall</a:t>
            </a:r>
            <a:endParaRPr sz="2400" dirty="0"/>
          </a:p>
          <a:p>
            <a:pPr algn="ctr">
              <a:defRPr/>
            </a:pPr>
            <a:r>
              <a:rPr lang="en-US" sz="2400" b="0" i="0" u="none" strike="noStrike" cap="none" spc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Joshua Oldenburg</a:t>
            </a:r>
            <a:endParaRPr sz="2400" dirty="0"/>
          </a:p>
          <a:p>
            <a:pPr algn="ctr">
              <a:defRPr/>
            </a:pPr>
            <a:r>
              <a:rPr lang="en-US" sz="2400" b="0" i="0" u="none" strike="noStrike" cap="none" spc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Juan Elizondo-</a:t>
            </a:r>
            <a:r>
              <a:rPr lang="en-US" sz="2400" b="0" i="0" u="none" strike="noStrike" cap="none" spc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Villasis</a:t>
            </a:r>
            <a:endParaRPr sz="2400" dirty="0"/>
          </a:p>
          <a:p>
            <a:pPr algn="ctr">
              <a:defRPr/>
            </a:pPr>
            <a:r>
              <a:rPr lang="en-US" sz="2400" b="0" i="0" u="none" strike="noStrike" cap="none" spc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Varun </a:t>
            </a:r>
            <a:r>
              <a:rPr lang="en-US" sz="2400" b="0" i="0" u="none" strike="noStrike" cap="none" spc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Madabushi</a:t>
            </a:r>
            <a:endParaRPr sz="2400" dirty="0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D6E0A8D9-A0DF-4540-B182-A8FD95082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9" r="10998" b="21901"/>
          <a:stretch/>
        </p:blipFill>
        <p:spPr>
          <a:xfrm>
            <a:off x="5375410" y="548680"/>
            <a:ext cx="2520281" cy="216024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402E60-7C68-4165-BE6C-C4D315FCB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395586-F03A-48D1-94DF-16B239DF4FB5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Next Steps: Firmware</a:t>
            </a:r>
            <a:endParaRPr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 bwMode="auto">
          <a:xfrm>
            <a:off x="1141413" y="2249487"/>
            <a:ext cx="5890692" cy="354171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Test firmware on real devices</a:t>
            </a:r>
          </a:p>
          <a:p>
            <a:pPr>
              <a:defRPr/>
            </a:pPr>
            <a:r>
              <a:rPr lang="en-US" dirty="0"/>
              <a:t>Design and implement calibration</a:t>
            </a:r>
          </a:p>
          <a:p>
            <a:pPr>
              <a:defRPr/>
            </a:pPr>
            <a:r>
              <a:rPr lang="en-US" dirty="0"/>
              <a:t>Implement DSP algorithms (if needed)</a:t>
            </a:r>
          </a:p>
          <a:p>
            <a:pPr>
              <a:defRPr/>
            </a:pPr>
            <a:r>
              <a:rPr lang="en-US" dirty="0"/>
              <a:t>Finalize </a:t>
            </a:r>
            <a:r>
              <a:rPr lang="en-US" dirty="0" err="1"/>
              <a:t>Mbed</a:t>
            </a:r>
            <a:r>
              <a:rPr lang="en-US" dirty="0"/>
              <a:t> network controller firmware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F31109-45D1-46E3-9028-5007E6E1BC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71" t="9914" r="7080" b="5082"/>
          <a:stretch/>
        </p:blipFill>
        <p:spPr bwMode="auto">
          <a:xfrm>
            <a:off x="7596080" y="4071326"/>
            <a:ext cx="2801393" cy="27177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4A8560-0C88-42B2-AD6D-1E8DE3F38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10800000">
            <a:off x="6917937" y="686529"/>
            <a:ext cx="4411462" cy="330859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F0BB72-2746-473D-B47B-D3FD0819C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395586-F03A-48D1-94DF-16B239DF4F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40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Next Steps: Software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 bwMode="auto"/>
        <p:txBody>
          <a:bodyPr/>
          <a:lstStyle/>
          <a:p>
            <a:pPr>
              <a:defRPr/>
            </a:pPr>
            <a:r>
              <a:t>Test desktop software with functional hardware</a:t>
            </a:r>
          </a:p>
          <a:p>
            <a:pPr>
              <a:defRPr/>
            </a:pPr>
            <a:r>
              <a:t>Utilize protobuf for serialization of objects</a:t>
            </a:r>
          </a:p>
          <a:p>
            <a:pPr>
              <a:defRPr/>
            </a:pPr>
            <a:r>
              <a:t>Run multiple sensors on a bus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415480" y="4894345"/>
            <a:ext cx="3495675" cy="13049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303912" y="1016732"/>
            <a:ext cx="6432715" cy="482453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6A9FC3-415D-4CD5-8882-E8BA3D1AD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395586-F03A-48D1-94DF-16B239DF4FB5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Open Questions: Accuracy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 bwMode="auto"/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sz="2800" dirty="0">
                <a:ea typeface="+mn-lt"/>
                <a:cs typeface="+mn-lt"/>
              </a:rPr>
              <a:t>Activations</a:t>
            </a:r>
            <a:r>
              <a:rPr lang="en-US" sz="2800" dirty="0">
                <a:ea typeface="+mn-lt"/>
                <a:cs typeface="+mn-lt"/>
              </a:rPr>
              <a:t> on the </a:t>
            </a:r>
            <a:r>
              <a:rPr lang="en-US" sz="2800" b="0" i="0" u="none" strike="noStrike" cap="none" spc="0" dirty="0">
                <a:solidFill>
                  <a:schemeClr val="tx1"/>
                </a:solidFill>
                <a:latin typeface="+mn-lt"/>
                <a:ea typeface="+mn-lt"/>
                <a:cs typeface="+mn-lt"/>
              </a:rPr>
              <a:t>prototype sensor did not correlate exactly with the location of force applied</a:t>
            </a:r>
            <a:endParaRPr lang="en-US" sz="2800" b="0" i="0" u="none" strike="noStrike" cap="none" spc="0" dirty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2800" dirty="0">
                <a:ea typeface="+mn-lt"/>
                <a:cs typeface="+mn-lt"/>
              </a:rPr>
              <a:t>Solutions:</a:t>
            </a:r>
          </a:p>
          <a:p>
            <a:pPr lvl="1">
              <a:defRPr/>
            </a:pPr>
            <a:r>
              <a:rPr lang="en-US" sz="2800" dirty="0">
                <a:ea typeface="+mn-lt"/>
                <a:cs typeface="+mn-lt"/>
              </a:rPr>
              <a:t>Improved manufacturing and assembly</a:t>
            </a:r>
          </a:p>
          <a:p>
            <a:pPr lvl="1">
              <a:defRPr/>
            </a:pPr>
            <a:r>
              <a:rPr lang="en-US" sz="2800" dirty="0">
                <a:ea typeface="+mn-lt"/>
                <a:cs typeface="+mn-lt"/>
              </a:rPr>
              <a:t>Data recording software</a:t>
            </a:r>
          </a:p>
          <a:p>
            <a:pPr lvl="2">
              <a:defRPr/>
            </a:pPr>
            <a:r>
              <a:rPr lang="en-US" sz="2800" dirty="0">
                <a:ea typeface="+mn-lt"/>
                <a:cs typeface="+mn-lt"/>
              </a:rPr>
              <a:t>Calibration</a:t>
            </a:r>
          </a:p>
          <a:p>
            <a:pPr lvl="2">
              <a:defRPr/>
            </a:pPr>
            <a:r>
              <a:rPr lang="en-US" sz="2800" dirty="0">
                <a:ea typeface="+mn-lt"/>
                <a:cs typeface="+mn-lt"/>
              </a:rPr>
              <a:t>Real-time DSP development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089101" y="1988840"/>
            <a:ext cx="5069813" cy="38023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68BAE1-96BD-41C4-80C4-D37E3D18E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395586-F03A-48D1-94DF-16B239DF4FB5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Open Questions: Visualization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 bwMode="auto"/>
        <p:txBody>
          <a:bodyPr/>
          <a:lstStyle/>
          <a:p>
            <a:pPr>
              <a:defRPr/>
            </a:pPr>
            <a:r>
              <a:rPr dirty="0"/>
              <a:t>Sensor hardware supports multiple configurations</a:t>
            </a:r>
          </a:p>
          <a:p>
            <a:pPr lvl="1">
              <a:defRPr/>
            </a:pPr>
            <a:r>
              <a:rPr dirty="0"/>
              <a:t>Visualization software must reflect this</a:t>
            </a:r>
          </a:p>
          <a:p>
            <a:pPr lvl="0">
              <a:defRPr/>
            </a:pPr>
            <a:r>
              <a:rPr dirty="0"/>
              <a:t>User-defined XML file to define preferred visualization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7068039" y="1825624"/>
            <a:ext cx="3389920" cy="369682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C47068-5B12-4649-BF7B-9767D41FE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395586-F03A-48D1-94DF-16B239DF4FB5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A083D-5010-40F5-A023-9DC56EFB8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22" y="1714500"/>
            <a:ext cx="9905955" cy="3429000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B47E6-AD66-475B-8ECD-31C675875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395586-F03A-48D1-94DF-16B239DF4F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89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Firmware Status</a:t>
            </a:r>
          </a:p>
        </p:txBody>
      </p:sp>
      <p:pic>
        <p:nvPicPr>
          <p:cNvPr id="2" name="TactNET CAN Demo - Trim">
            <a:hlinkClick r:id="" action="ppaction://media"/>
            <a:extLst>
              <a:ext uri="{FF2B5EF4-FFF2-40B4-BE49-F238E27FC236}">
                <a16:creationId xmlns:a16="http://schemas.microsoft.com/office/drawing/2014/main" id="{B5320B8F-F8B0-4172-A7F2-C8AB3277AC4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86718" y="2097088"/>
            <a:ext cx="7015387" cy="3946376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E29E6F-EA26-44D2-A3D7-6E783100B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395586-F03A-48D1-94DF-16B239DF4FB5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8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Electrical Status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 bwMode="auto">
          <a:xfrm>
            <a:off x="838198" y="1825624"/>
            <a:ext cx="6792969" cy="4351338"/>
          </a:xfrm>
        </p:spPr>
        <p:txBody>
          <a:bodyPr/>
          <a:lstStyle/>
          <a:p>
            <a:pPr>
              <a:defRPr/>
            </a:pPr>
            <a:r>
              <a:rPr dirty="0"/>
              <a:t>Boards were internally design reviewed</a:t>
            </a:r>
          </a:p>
          <a:p>
            <a:pPr>
              <a:defRPr/>
            </a:pPr>
            <a:r>
              <a:rPr dirty="0"/>
              <a:t>Ordered most electrical elements</a:t>
            </a:r>
          </a:p>
          <a:p>
            <a:pPr lvl="1">
              <a:defRPr/>
            </a:pPr>
            <a:r>
              <a:rPr dirty="0"/>
              <a:t>Rigid PCB from JLCPCB</a:t>
            </a:r>
          </a:p>
          <a:p>
            <a:pPr lvl="1">
              <a:defRPr/>
            </a:pPr>
            <a:r>
              <a:rPr dirty="0"/>
              <a:t>Flex PCB from </a:t>
            </a:r>
            <a:r>
              <a:rPr dirty="0" err="1"/>
              <a:t>PCBWay</a:t>
            </a:r>
            <a:endParaRPr dirty="0"/>
          </a:p>
          <a:p>
            <a:pPr lvl="1">
              <a:defRPr/>
            </a:pPr>
            <a:r>
              <a:rPr lang="en-US" sz="2400" b="0" i="0" u="none" strike="noStrike" cap="none" spc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Components from Digi-Key</a:t>
            </a:r>
          </a:p>
          <a:p>
            <a:pPr lvl="1">
              <a:defRPr/>
            </a:pPr>
            <a:r>
              <a:rPr lang="en-US" sz="2400" b="0" i="0" u="none" strike="noStrike" cap="none" spc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Received everything this week</a:t>
            </a:r>
            <a:endParaRPr sz="2400" dirty="0"/>
          </a:p>
          <a:p>
            <a:pPr>
              <a:defRPr/>
            </a:pP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916300" y="551980"/>
            <a:ext cx="3090215" cy="30902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916300" y="3597206"/>
            <a:ext cx="3092434" cy="309713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B8E797-A35D-489A-A712-811CF9DC3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395586-F03A-48D1-94DF-16B239DF4FB5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Mechanical Status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 bwMode="auto">
          <a:xfrm>
            <a:off x="838197" y="1825623"/>
            <a:ext cx="6792968" cy="4351338"/>
          </a:xfrm>
        </p:spPr>
        <p:txBody>
          <a:bodyPr/>
          <a:lstStyle/>
          <a:p>
            <a:pPr>
              <a:defRPr/>
            </a:pPr>
            <a:r>
              <a:rPr dirty="0"/>
              <a:t>Node mechanical design is complete</a:t>
            </a:r>
          </a:p>
          <a:p>
            <a:pPr>
              <a:defRPr/>
            </a:pPr>
            <a:r>
              <a:rPr dirty="0"/>
              <a:t>Utilize threaded inserts for flexible mounting configurations</a:t>
            </a:r>
          </a:p>
          <a:p>
            <a:pPr>
              <a:defRPr/>
            </a:pPr>
            <a:r>
              <a:rPr dirty="0"/>
              <a:t>Started test 3D print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756068" y="989977"/>
            <a:ext cx="4395350" cy="48932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79" b="93333" l="4942" r="89971">
                        <a14:foregroundMark x1="23110" y1="11061" x2="10465" y2="43030"/>
                        <a14:foregroundMark x1="10465" y1="43030" x2="39390" y2="18939"/>
                        <a14:foregroundMark x1="39390" y1="18939" x2="38227" y2="44545"/>
                        <a14:foregroundMark x1="38227" y1="44545" x2="68750" y2="21212"/>
                        <a14:foregroundMark x1="68750" y1="21212" x2="63372" y2="61364"/>
                        <a14:foregroundMark x1="63372" y1="61364" x2="76017" y2="36818"/>
                        <a14:foregroundMark x1="76017" y1="36818" x2="75000" y2="77879"/>
                        <a14:foregroundMark x1="75000" y1="77879" x2="89099" y2="50152"/>
                        <a14:foregroundMark x1="89099" y1="50152" x2="88372" y2="54848"/>
                        <a14:foregroundMark x1="78924" y1="12424" x2="29651" y2="81061"/>
                        <a14:foregroundMark x1="29651" y1="81061" x2="33430" y2="46515"/>
                        <a14:foregroundMark x1="33430" y1="46515" x2="23837" y2="19848"/>
                        <a14:foregroundMark x1="23837" y1="19848" x2="18750" y2="13333"/>
                        <a14:foregroundMark x1="9884" y1="11061" x2="40116" y2="7879"/>
                        <a14:foregroundMark x1="40116" y1="7879" x2="66715" y2="12727"/>
                        <a14:foregroundMark x1="66715" y1="12727" x2="75727" y2="42424"/>
                        <a14:foregroundMark x1="75727" y1="42424" x2="70930" y2="68788"/>
                        <a14:foregroundMark x1="70930" y1="68788" x2="41715" y2="77273"/>
                        <a14:foregroundMark x1="41715" y1="77273" x2="27616" y2="53788"/>
                        <a14:foregroundMark x1="27616" y1="53788" x2="27035" y2="48939"/>
                        <a14:foregroundMark x1="43314" y1="32879" x2="37645" y2="76667"/>
                        <a14:foregroundMark x1="37645" y1="76667" x2="26308" y2="72576"/>
                        <a14:foregroundMark x1="36773" y1="25303" x2="29942" y2="68333"/>
                        <a14:foregroundMark x1="29942" y1="68333" x2="25291" y2="77424"/>
                        <a14:foregroundMark x1="14826" y1="25758" x2="10320" y2="70606"/>
                        <a14:foregroundMark x1="12936" y1="30455" x2="13663" y2="82424"/>
                        <a14:foregroundMark x1="13663" y1="82424" x2="14826" y2="82576"/>
                        <a14:foregroundMark x1="17733" y1="81061" x2="61773" y2="76667"/>
                        <a14:foregroundMark x1="77907" y1="83485" x2="66715" y2="90000"/>
                        <a14:foregroundMark x1="80233" y1="82121" x2="80087" y2="93030"/>
                        <a14:foregroundMark x1="88081" y1="81061" x2="82122" y2="92727"/>
                        <a14:foregroundMark x1="46076" y1="85606" x2="19477" y2="83939"/>
                        <a14:foregroundMark x1="18750" y1="85909" x2="8285" y2="71212"/>
                        <a14:foregroundMark x1="12500" y1="73939" x2="32558" y2="62727"/>
                        <a14:foregroundMark x1="80523" y1="74394" x2="83140" y2="83182"/>
                        <a14:foregroundMark x1="89099" y1="72273" x2="88372" y2="71667"/>
                        <a14:foregroundMark x1="85029" y1="28485" x2="88081" y2="74242"/>
                        <a14:foregroundMark x1="84012" y1="11364" x2="80814" y2="47879"/>
                        <a14:foregroundMark x1="77180" y1="7273" x2="13808" y2="5303"/>
                        <a14:foregroundMark x1="13808" y1="5303" x2="5087" y2="24545"/>
                        <a14:foregroundMark x1="5087" y1="24545" x2="18605" y2="69242"/>
                        <a14:foregroundMark x1="18605" y1="69242" x2="18459" y2="90455"/>
                        <a14:foregroundMark x1="18459" y1="90455" x2="41279" y2="91970"/>
                        <a14:foregroundMark x1="41279" y1="91970" x2="57994" y2="79545"/>
                        <a14:foregroundMark x1="57994" y1="79545" x2="57849" y2="45606"/>
                        <a14:foregroundMark x1="84012" y1="6970" x2="75872" y2="54848"/>
                        <a14:foregroundMark x1="66715" y1="72273" x2="65698" y2="78788"/>
                        <a14:foregroundMark x1="58140" y1="78182" x2="58140" y2="91061"/>
                        <a14:foregroundMark x1="65988" y1="91667" x2="65988" y2="91667"/>
                        <a14:foregroundMark x1="67006" y1="91515" x2="66570" y2="91515"/>
                        <a14:foregroundMark x1="65988" y1="91667" x2="65988" y2="91667"/>
                        <a14:foregroundMark x1="65843" y1="91970" x2="65843" y2="91970"/>
                        <a14:foregroundMark x1="66860" y1="92424" x2="30087" y2="92273"/>
                        <a14:foregroundMark x1="30669" y1="17576" x2="31541" y2="20606"/>
                        <a14:foregroundMark x1="67006" y1="18636" x2="64390" y2="24545"/>
                        <a14:foregroundMark x1="6250" y1="3333" x2="22238" y2="5303"/>
                        <a14:foregroundMark x1="36192" y1="3030" x2="47093" y2="2879"/>
                        <a14:foregroundMark x1="51163" y1="3030" x2="62064" y2="3030"/>
                        <a14:foregroundMark x1="30814" y1="93182" x2="51890" y2="93333"/>
                        <a14:foregroundMark x1="51890" y1="93333" x2="66570" y2="92576"/>
                      </a14:backgroundRemoval>
                    </a14:imgEffect>
                  </a14:imgLayer>
                </a14:imgProps>
              </a:ext>
            </a:extLst>
          </a:blip>
          <a:stretch/>
        </p:blipFill>
        <p:spPr bwMode="auto">
          <a:xfrm>
            <a:off x="947894" y="4205185"/>
            <a:ext cx="2433683" cy="23346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40" b="99534" l="3737" r="92377">
                        <a14:foregroundMark x1="25561" y1="7143" x2="88640" y2="16149"/>
                        <a14:foregroundMark x1="10613" y1="7143" x2="50822" y2="9627"/>
                        <a14:foregroundMark x1="50822" y1="9627" x2="52167" y2="9472"/>
                        <a14:foregroundMark x1="34529" y1="4503" x2="55755" y2="4193"/>
                        <a14:foregroundMark x1="55755" y1="4193" x2="92526" y2="6056"/>
                        <a14:foregroundMark x1="86099" y1="5745" x2="92078" y2="24845"/>
                        <a14:foregroundMark x1="92078" y1="24845" x2="91480" y2="56211"/>
                        <a14:foregroundMark x1="92227" y1="7143" x2="92227" y2="79658"/>
                        <a14:foregroundMark x1="89686" y1="26863" x2="87892" y2="79348"/>
                        <a14:foregroundMark x1="92526" y1="59938" x2="91779" y2="81522"/>
                        <a14:foregroundMark x1="91779" y1="81522" x2="79522" y2="96739"/>
                        <a14:foregroundMark x1="79522" y1="96739" x2="76383" y2="96429"/>
                        <a14:foregroundMark x1="89985" y1="77019" x2="73991" y2="91770"/>
                        <a14:foregroundMark x1="73991" y1="91770" x2="67862" y2="89286"/>
                        <a14:foregroundMark x1="9118" y1="8230" x2="33632" y2="5124"/>
                        <a14:foregroundMark x1="33632" y1="5124" x2="65770" y2="12112"/>
                        <a14:foregroundMark x1="65770" y1="12112" x2="62780" y2="18012"/>
                        <a14:foregroundMark x1="23767" y1="24224" x2="46188" y2="3882"/>
                        <a14:foregroundMark x1="46188" y1="3882" x2="48580" y2="5280"/>
                        <a14:foregroundMark x1="26308" y1="28416" x2="15994" y2="47826"/>
                        <a14:foregroundMark x1="15994" y1="47826" x2="12706" y2="42547"/>
                        <a14:foregroundMark x1="11659" y1="23913" x2="6494" y2="42047"/>
                        <a14:foregroundMark x1="9118" y1="11646" x2="5535" y2="41803"/>
                        <a14:foregroundMark x1="13453" y1="7143" x2="11510" y2="54037"/>
                        <a14:foregroundMark x1="11510" y1="54037" x2="13154" y2="55435"/>
                        <a14:foregroundMark x1="14200" y1="2640" x2="8221" y2="50000"/>
                        <a14:foregroundMark x1="8221" y1="50000" x2="8371" y2="51087"/>
                        <a14:foregroundMark x1="15994" y1="23602" x2="16592" y2="83696"/>
                        <a14:foregroundMark x1="18100" y1="99180" x2="18093" y2="99465"/>
                        <a14:foregroundMark x1="18118" y1="98507" x2="18108" y2="98896"/>
                        <a14:foregroundMark x1="18834" y1="71118" x2="18142" y2="97580"/>
                        <a14:foregroundMark x1="7324" y1="61025" x2="9118" y2="82298"/>
                        <a14:foregroundMark x1="9118" y1="82298" x2="9118" y2="82298"/>
                        <a14:foregroundMark x1="13453" y1="83075" x2="42451" y2="91149"/>
                        <a14:foregroundMark x1="13083" y1="3820" x2="17339" y2="6366"/>
                        <a14:foregroundMark x1="12407" y1="3416" x2="12974" y2="3755"/>
                        <a14:backgroundMark x1="1345" y1="3882" x2="897" y2="28416"/>
                        <a14:backgroundMark x1="598" y1="3106" x2="149" y2="6832"/>
                        <a14:backgroundMark x1="4783" y1="1553" x2="598" y2="29037"/>
                        <a14:backgroundMark x1="598" y1="6366" x2="149" y2="36957"/>
                        <a14:backgroundMark x1="3737" y1="42547" x2="3587" y2="51242"/>
                        <a14:backgroundMark x1="3886" y1="42547" x2="3886" y2="42547"/>
                        <a14:backgroundMark x1="4185" y1="42547" x2="3587" y2="42236"/>
                        <a14:backgroundMark x1="4185" y1="41460" x2="3886" y2="42702"/>
                        <a14:backgroundMark x1="18087" y1="98913" x2="18236" y2="99068"/>
                        <a14:backgroundMark x1="18685" y1="98602" x2="18087" y2="98447"/>
                        <a14:backgroundMark x1="18087" y1="99534" x2="18087" y2="99534"/>
                        <a14:backgroundMark x1="18236" y1="99534" x2="18087" y2="99845"/>
                        <a14:backgroundMark x1="18236" y1="97826" x2="18236" y2="97826"/>
                        <a14:backgroundMark x1="18236" y1="97826" x2="18386" y2="97826"/>
                        <a14:backgroundMark x1="18236" y1="97516" x2="18236" y2="97516"/>
                        <a14:backgroundMark x1="13752" y1="2484" x2="13901" y2="2484"/>
                        <a14:backgroundMark x1="14051" y1="2329" x2="14350" y2="2484"/>
                        <a14:backgroundMark x1="14051" y1="2640" x2="14051" y2="2640"/>
                      </a14:backgroundRemoval>
                    </a14:imgEffect>
                  </a14:imgLayer>
                </a14:imgProps>
              </a:ext>
            </a:extLst>
          </a:blip>
          <a:stretch/>
        </p:blipFill>
        <p:spPr bwMode="auto">
          <a:xfrm>
            <a:off x="3679308" y="4152380"/>
            <a:ext cx="2480123" cy="23874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A255EE-C69A-477E-BE76-03B709EEA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395586-F03A-48D1-94DF-16B239DF4FB5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Mechanical Design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t="1248"/>
          <a:stretch/>
        </p:blipFill>
        <p:spPr bwMode="auto">
          <a:xfrm>
            <a:off x="1919536" y="1772816"/>
            <a:ext cx="8574285" cy="470400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13CFE8-D386-4C4B-BAA9-960BAFFB6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395586-F03A-48D1-94DF-16B239DF4FB5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Software Status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 bwMode="auto">
          <a:xfrm>
            <a:off x="838198" y="1825624"/>
            <a:ext cx="6215389" cy="4351338"/>
          </a:xfrm>
        </p:spPr>
        <p:txBody>
          <a:bodyPr/>
          <a:lstStyle/>
          <a:p>
            <a:pPr>
              <a:defRPr/>
            </a:pPr>
            <a:r>
              <a:rPr dirty="0"/>
              <a:t>Microcontroller sends PC sensor ID and values</a:t>
            </a:r>
          </a:p>
          <a:p>
            <a:pPr lvl="1">
              <a:defRPr/>
            </a:pPr>
            <a:r>
              <a:rPr sz="2400" dirty="0"/>
              <a:t>Extendable to multiple devices</a:t>
            </a:r>
          </a:p>
          <a:p>
            <a:pPr lvl="0">
              <a:defRPr/>
            </a:pPr>
            <a:r>
              <a:rPr dirty="0"/>
              <a:t>Can organize multiple sensors for viewing</a:t>
            </a:r>
          </a:p>
          <a:p>
            <a:pPr lvl="0">
              <a:defRPr/>
            </a:pPr>
            <a:r>
              <a:rPr dirty="0"/>
              <a:t>Can record and save sensor values for later processing</a:t>
            </a:r>
          </a:p>
          <a:p>
            <a:pPr lvl="1">
              <a:defRPr/>
            </a:pPr>
            <a:r>
              <a:rPr sz="2400" dirty="0"/>
              <a:t>Stored in JSON format</a:t>
            </a:r>
          </a:p>
          <a:p>
            <a:pPr>
              <a:defRPr/>
            </a:pP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 l="1380" t="469" r="1156" b="899"/>
          <a:stretch/>
        </p:blipFill>
        <p:spPr bwMode="auto">
          <a:xfrm>
            <a:off x="7377154" y="1950209"/>
            <a:ext cx="3438882" cy="41021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43AAAC-ED66-47F5-85CA-315C727D1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395586-F03A-48D1-94DF-16B239DF4FB5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Bill of Materials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 bwMode="auto"/>
        <p:txBody>
          <a:bodyPr/>
          <a:lstStyle/>
          <a:p>
            <a:pPr>
              <a:defRPr/>
            </a:pPr>
            <a:r>
              <a:rPr dirty="0"/>
              <a:t>Ordered:</a:t>
            </a:r>
          </a:p>
          <a:p>
            <a:pPr lvl="1">
              <a:defRPr/>
            </a:pPr>
            <a:r>
              <a:rPr dirty="0"/>
              <a:t>36 flexible PCBs</a:t>
            </a:r>
          </a:p>
          <a:p>
            <a:pPr lvl="1">
              <a:defRPr/>
            </a:pPr>
            <a:r>
              <a:rPr dirty="0"/>
              <a:t>30 rigid PCBs</a:t>
            </a:r>
          </a:p>
          <a:p>
            <a:pPr lvl="1">
              <a:defRPr/>
            </a:pPr>
            <a:r>
              <a:rPr lang="en-US" dirty="0"/>
              <a:t>E</a:t>
            </a:r>
            <a:r>
              <a:rPr dirty="0"/>
              <a:t>nough components for 20 sensors</a:t>
            </a:r>
          </a:p>
          <a:p>
            <a:pPr lvl="0">
              <a:defRPr/>
            </a:pPr>
            <a:r>
              <a:rPr dirty="0"/>
              <a:t>Final cost of production per sensor</a:t>
            </a:r>
            <a:r>
              <a:rPr lang="en-US" dirty="0"/>
              <a:t> at our prototype volume</a:t>
            </a:r>
            <a:r>
              <a:rPr dirty="0"/>
              <a:t>:</a:t>
            </a:r>
          </a:p>
          <a:p>
            <a:pPr lvl="1">
              <a:defRPr/>
            </a:pPr>
            <a:r>
              <a:rPr dirty="0"/>
              <a:t>$35.79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</p:nvPr>
        </p:nvGraphicFramePr>
        <p:xfrm>
          <a:off x="6172200" y="2380892"/>
          <a:ext cx="5181598" cy="1463040"/>
        </p:xfrm>
        <a:graphic>
          <a:graphicData uri="http://schemas.openxmlformats.org/drawingml/2006/table">
            <a:tbl>
              <a:tblPr firstRow="1" bandRow="1">
                <a:tableStyleId>{532B1C8B-97EF-647D-CB73-6E1FF9384811}</a:tableStyleId>
              </a:tblPr>
              <a:tblGrid>
                <a:gridCol w="2590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07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5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t>Cost per Sensor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t>Flexible PCB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t>$3.02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t>STM32 MCU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t>$2.66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t>Rigid PCB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t>$1.88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 bwMode="auto">
          <a:xfrm>
            <a:off x="6233810" y="4013446"/>
            <a:ext cx="5070477" cy="343620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b="1" dirty="0"/>
              <a:t>Table</a:t>
            </a:r>
            <a:r>
              <a:rPr lang="en-US" b="1" dirty="0"/>
              <a:t> </a:t>
            </a:r>
            <a:r>
              <a:rPr b="1" dirty="0"/>
              <a:t>1. </a:t>
            </a:r>
            <a:r>
              <a:rPr b="0" dirty="0"/>
              <a:t>Highest cost components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79A6C-45BF-4C46-AEB3-D6A4C4EC6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395586-F03A-48D1-94DF-16B239DF4FB5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dirty="0"/>
              <a:t>Next Steps: </a:t>
            </a:r>
            <a:r>
              <a:rPr lang="en-US" dirty="0"/>
              <a:t>MECHANICAL</a:t>
            </a:r>
            <a:endParaRPr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Check fit with PCB to verify tolerances</a:t>
            </a:r>
          </a:p>
          <a:p>
            <a:pPr>
              <a:defRPr/>
            </a:pPr>
            <a:r>
              <a:rPr lang="en-US" dirty="0"/>
              <a:t>Mass production of enclosures</a:t>
            </a:r>
          </a:p>
          <a:p>
            <a:pPr>
              <a:defRPr/>
            </a:pPr>
            <a:r>
              <a:rPr lang="en-US" dirty="0"/>
              <a:t>Node assembly</a:t>
            </a:r>
          </a:p>
          <a:p>
            <a:pPr>
              <a:defRPr/>
            </a:pPr>
            <a:r>
              <a:rPr lang="en-US" dirty="0"/>
              <a:t>Design and make demo platform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251B8-532D-497D-AF5A-F0CA7B41E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rot="16199934">
            <a:off x="7562695" y="4004233"/>
            <a:ext cx="2586434" cy="28761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50520F-8AB4-484E-9AD9-D775846E9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320136" y="799223"/>
            <a:ext cx="3071553" cy="307155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8BA2C7-DC2F-41DA-BB81-ADF29725D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395586-F03A-48D1-94DF-16B239DF4F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01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Next Steps: Electrical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 bwMode="auto">
          <a:xfrm>
            <a:off x="1141413" y="2249487"/>
            <a:ext cx="5890692" cy="354171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Subsystem assembly </a:t>
            </a:r>
            <a:r>
              <a:rPr dirty="0"/>
              <a:t>and testing in </a:t>
            </a:r>
            <a:r>
              <a:rPr lang="en-US" dirty="0"/>
              <a:t>this </a:t>
            </a:r>
            <a:r>
              <a:rPr dirty="0"/>
              <a:t>order:</a:t>
            </a:r>
          </a:p>
          <a:p>
            <a:pPr lvl="1">
              <a:defRPr/>
            </a:pPr>
            <a:r>
              <a:rPr sz="2400" dirty="0"/>
              <a:t>Power system</a:t>
            </a:r>
          </a:p>
          <a:p>
            <a:pPr lvl="1">
              <a:defRPr/>
            </a:pPr>
            <a:r>
              <a:rPr sz="2400" dirty="0"/>
              <a:t>Grid sensing system</a:t>
            </a:r>
          </a:p>
          <a:p>
            <a:pPr lvl="1">
              <a:defRPr/>
            </a:pPr>
            <a:r>
              <a:rPr sz="2400" dirty="0"/>
              <a:t>Communication system</a:t>
            </a:r>
          </a:p>
          <a:p>
            <a:pPr lvl="0">
              <a:defRPr/>
            </a:pPr>
            <a:r>
              <a:rPr lang="en-US" dirty="0"/>
              <a:t>Full system assembly </a:t>
            </a:r>
            <a:r>
              <a:rPr dirty="0"/>
              <a:t>of all sensing boards to allow testing of firmware and software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69F70E-1124-4EF4-836A-1F2C4C617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rot="16199969">
            <a:off x="7711528" y="1669490"/>
            <a:ext cx="2944109" cy="43029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B909B3-052D-4673-9CAC-5030BDF68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395586-F03A-48D1-94DF-16B239DF4FB5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ustom 2">
      <a:dk1>
        <a:sysClr val="windowText" lastClr="000000"/>
      </a:dk1>
      <a:lt1>
        <a:sysClr val="window" lastClr="FFFFFF"/>
      </a:lt1>
      <a:dk2>
        <a:srgbClr val="323232"/>
      </a:dk2>
      <a:lt2>
        <a:srgbClr val="D55816"/>
      </a:lt2>
      <a:accent1>
        <a:srgbClr val="A5300F"/>
      </a:accent1>
      <a:accent2>
        <a:srgbClr val="D55816"/>
      </a:accent2>
      <a:accent3>
        <a:srgbClr val="D55816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144</TotalTime>
  <Words>317</Words>
  <Application>Microsoft Office PowerPoint</Application>
  <DocSecurity>0</DocSecurity>
  <PresentationFormat>Widescreen</PresentationFormat>
  <Paragraphs>87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Tw Cen MT</vt:lpstr>
      <vt:lpstr>Circuit</vt:lpstr>
      <vt:lpstr>  Design Review</vt:lpstr>
      <vt:lpstr>Firmware Status</vt:lpstr>
      <vt:lpstr>Electrical Status</vt:lpstr>
      <vt:lpstr>Mechanical Status</vt:lpstr>
      <vt:lpstr>Mechanical Design</vt:lpstr>
      <vt:lpstr>Software Status</vt:lpstr>
      <vt:lpstr>Bill of Materials</vt:lpstr>
      <vt:lpstr>Next Steps: MECHANICAL</vt:lpstr>
      <vt:lpstr>Next Steps: Electrical</vt:lpstr>
      <vt:lpstr>Next Steps: Firmware</vt:lpstr>
      <vt:lpstr>Next Steps: Software</vt:lpstr>
      <vt:lpstr>Open Questions: Accuracy</vt:lpstr>
      <vt:lpstr>Open Questions: Visualization</vt:lpstr>
      <vt:lpstr>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Team TouchÉ Design Review</dc:title>
  <dc:subject/>
  <dc:creator/>
  <cp:keywords/>
  <dc:description/>
  <cp:lastModifiedBy>Joseph Spall IV</cp:lastModifiedBy>
  <cp:revision>16</cp:revision>
  <dcterms:created xsi:type="dcterms:W3CDTF">2012-12-03T06:56:55Z</dcterms:created>
  <dcterms:modified xsi:type="dcterms:W3CDTF">2020-10-14T18:34:11Z</dcterms:modified>
  <cp:category/>
  <dc:identifier/>
  <cp:contentStatus/>
  <dc:language/>
  <cp:version/>
</cp:coreProperties>
</file>